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318" r:id="rId4"/>
    <p:sldId id="257" r:id="rId5"/>
    <p:sldId id="333" r:id="rId6"/>
    <p:sldId id="274" r:id="rId7"/>
    <p:sldId id="273" r:id="rId8"/>
    <p:sldId id="262" r:id="rId9"/>
    <p:sldId id="276" r:id="rId10"/>
    <p:sldId id="275" r:id="rId11"/>
    <p:sldId id="263" r:id="rId12"/>
    <p:sldId id="264" r:id="rId13"/>
    <p:sldId id="258" r:id="rId14"/>
    <p:sldId id="277" r:id="rId15"/>
    <p:sldId id="259" r:id="rId16"/>
    <p:sldId id="278" r:id="rId17"/>
    <p:sldId id="260" r:id="rId18"/>
    <p:sldId id="290" r:id="rId19"/>
    <p:sldId id="289" r:id="rId20"/>
    <p:sldId id="288" r:id="rId21"/>
    <p:sldId id="287" r:id="rId22"/>
    <p:sldId id="286" r:id="rId23"/>
    <p:sldId id="285" r:id="rId24"/>
    <p:sldId id="291" r:id="rId25"/>
    <p:sldId id="261" r:id="rId26"/>
    <p:sldId id="293" r:id="rId27"/>
    <p:sldId id="294" r:id="rId28"/>
    <p:sldId id="295" r:id="rId29"/>
    <p:sldId id="292" r:id="rId30"/>
    <p:sldId id="269" r:id="rId31"/>
    <p:sldId id="299" r:id="rId32"/>
    <p:sldId id="302" r:id="rId33"/>
    <p:sldId id="303" r:id="rId34"/>
    <p:sldId id="301" r:id="rId35"/>
    <p:sldId id="300" r:id="rId36"/>
    <p:sldId id="270" r:id="rId37"/>
    <p:sldId id="308" r:id="rId38"/>
    <p:sldId id="305" r:id="rId39"/>
    <p:sldId id="304" r:id="rId40"/>
    <p:sldId id="271" r:id="rId41"/>
    <p:sldId id="309" r:id="rId42"/>
    <p:sldId id="312" r:id="rId43"/>
    <p:sldId id="315" r:id="rId44"/>
    <p:sldId id="314" r:id="rId45"/>
    <p:sldId id="297" r:id="rId46"/>
    <p:sldId id="322" r:id="rId47"/>
    <p:sldId id="323" r:id="rId48"/>
    <p:sldId id="321" r:id="rId49"/>
    <p:sldId id="324" r:id="rId50"/>
    <p:sldId id="320" r:id="rId51"/>
    <p:sldId id="325" r:id="rId52"/>
    <p:sldId id="326" r:id="rId53"/>
    <p:sldId id="327" r:id="rId54"/>
    <p:sldId id="298" r:id="rId55"/>
    <p:sldId id="331" r:id="rId56"/>
    <p:sldId id="330" r:id="rId57"/>
    <p:sldId id="332" r:id="rId58"/>
    <p:sldId id="316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Distal femur fracture </a:t>
            </a: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S.Azarsina</a:t>
            </a:r>
            <a:r>
              <a:rPr lang="en-US" dirty="0" smtClean="0"/>
              <a:t> M.D</a:t>
            </a:r>
          </a:p>
          <a:p>
            <a:r>
              <a:rPr lang="en-US" dirty="0" err="1" smtClean="0"/>
              <a:t>Alborz</a:t>
            </a:r>
            <a:r>
              <a:rPr lang="en-US" dirty="0" smtClean="0"/>
              <a:t> university of medical sciences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in younger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Restoration of </a:t>
            </a:r>
            <a:r>
              <a:rPr lang="en-US" dirty="0" smtClean="0">
                <a:solidFill>
                  <a:srgbClr val="FF0000"/>
                </a:solidFill>
              </a:rPr>
              <a:t>length</a:t>
            </a:r>
          </a:p>
          <a:p>
            <a:r>
              <a:rPr lang="en-US" dirty="0" smtClean="0"/>
              <a:t>Axial alignment</a:t>
            </a:r>
          </a:p>
          <a:p>
            <a:r>
              <a:rPr lang="en-US" dirty="0" smtClean="0"/>
              <a:t>Stable fixation</a:t>
            </a:r>
          </a:p>
          <a:p>
            <a:r>
              <a:rPr lang="en-US" dirty="0" smtClean="0"/>
              <a:t>Early functional rehabilitation</a:t>
            </a:r>
            <a:endParaRPr lang="en-US" dirty="0"/>
          </a:p>
        </p:txBody>
      </p:sp>
      <p:pic>
        <p:nvPicPr>
          <p:cNvPr id="5" name="Content Placeholder 4" descr="distal-femur-AP-surgery-0001-Copy-1-180x3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5000" y="1981200"/>
            <a:ext cx="2260759" cy="37679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in elderly osteoporotic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Impaction of </a:t>
            </a:r>
            <a:r>
              <a:rPr lang="en-US" dirty="0" err="1" smtClean="0"/>
              <a:t>metaphyseal</a:t>
            </a:r>
            <a:r>
              <a:rPr lang="en-US" dirty="0" smtClean="0"/>
              <a:t> fragments(</a:t>
            </a:r>
            <a:r>
              <a:rPr lang="en-US" dirty="0" smtClean="0">
                <a:solidFill>
                  <a:srgbClr val="FF0000"/>
                </a:solidFill>
              </a:rPr>
              <a:t>shortening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More rapid union</a:t>
            </a:r>
          </a:p>
          <a:p>
            <a:endParaRPr lang="en-US" dirty="0"/>
          </a:p>
        </p:txBody>
      </p:sp>
      <p:pic>
        <p:nvPicPr>
          <p:cNvPr id="5" name="Content Placeholder 4" descr="lightbox_47b89e5023ac11ea81baa13b718d6ac2-figure-7-new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50254" y="1600200"/>
            <a:ext cx="2234492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 prosthesis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Highly comminuted fracture</a:t>
            </a:r>
          </a:p>
          <a:p>
            <a:r>
              <a:rPr lang="en-US" dirty="0" smtClean="0"/>
              <a:t>Incompetent bone</a:t>
            </a:r>
            <a:endParaRPr lang="en-US" dirty="0"/>
          </a:p>
        </p:txBody>
      </p:sp>
      <p:pic>
        <p:nvPicPr>
          <p:cNvPr id="5" name="Content Placeholder 4" descr="untitled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40407" r="1796"/>
          <a:stretch>
            <a:fillRect/>
          </a:stretch>
        </p:blipFill>
        <p:spPr>
          <a:xfrm>
            <a:off x="5029200" y="2133600"/>
            <a:ext cx="3077681" cy="3687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Locked plating</a:t>
            </a:r>
          </a:p>
        </p:txBody>
      </p:sp>
      <p:pic>
        <p:nvPicPr>
          <p:cNvPr id="5" name="Content Placeholder 4" descr="images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41355" y="2286000"/>
            <a:ext cx="7102645" cy="39774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Locked plating</a:t>
            </a:r>
          </a:p>
          <a:p>
            <a:r>
              <a:rPr lang="en-US" dirty="0" smtClean="0"/>
              <a:t>Closed retrograde </a:t>
            </a:r>
            <a:r>
              <a:rPr lang="en-US" dirty="0" err="1" smtClean="0"/>
              <a:t>intramedullary</a:t>
            </a:r>
            <a:r>
              <a:rPr lang="en-US" dirty="0" smtClean="0"/>
              <a:t> nailing</a:t>
            </a:r>
            <a:endParaRPr lang="en-US" dirty="0"/>
          </a:p>
        </p:txBody>
      </p:sp>
      <p:pic>
        <p:nvPicPr>
          <p:cNvPr id="5" name="Content Placeholder 4" descr="untitled.pngz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2209800"/>
            <a:ext cx="3543300" cy="3543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of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24-48 hours in isolated fractures</a:t>
            </a:r>
          </a:p>
        </p:txBody>
      </p:sp>
      <p:pic>
        <p:nvPicPr>
          <p:cNvPr id="5" name="Content Placeholder 4" descr="timing-of-surgery-linked-to-better-patient-outcom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81200" y="2895600"/>
            <a:ext cx="6928392" cy="2613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of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24-48 hours in isolated fractures</a:t>
            </a:r>
          </a:p>
          <a:p>
            <a:r>
              <a:rPr lang="en-US" dirty="0" err="1" smtClean="0"/>
              <a:t>Tibial</a:t>
            </a:r>
            <a:r>
              <a:rPr lang="en-US" dirty="0" smtClean="0"/>
              <a:t> pin traction or external </a:t>
            </a:r>
            <a:r>
              <a:rPr lang="en-US" dirty="0" err="1" smtClean="0"/>
              <a:t>fixator</a:t>
            </a:r>
            <a:r>
              <a:rPr lang="en-US" dirty="0" smtClean="0"/>
              <a:t> if surgery is delayed more than </a:t>
            </a:r>
            <a:r>
              <a:rPr lang="en-US" dirty="0" smtClean="0">
                <a:solidFill>
                  <a:srgbClr val="FF0000"/>
                </a:solidFill>
              </a:rPr>
              <a:t>36 hours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</a:t>
            </a:r>
          </a:p>
        </p:txBody>
      </p:sp>
      <p:pic>
        <p:nvPicPr>
          <p:cNvPr id="5" name="Content Placeholder 4" descr="images8CG86CR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286000"/>
            <a:ext cx="4289688" cy="2971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Ambulatory status</a:t>
            </a:r>
          </a:p>
        </p:txBody>
      </p:sp>
      <p:pic>
        <p:nvPicPr>
          <p:cNvPr id="5" name="Content Placeholder 4" descr="images8CG86CR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286000"/>
            <a:ext cx="4289688" cy="2971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Ambulatory status</a:t>
            </a:r>
          </a:p>
          <a:p>
            <a:r>
              <a:rPr lang="en-US" dirty="0" smtClean="0"/>
              <a:t>Osteoporosis</a:t>
            </a:r>
          </a:p>
        </p:txBody>
      </p:sp>
      <p:pic>
        <p:nvPicPr>
          <p:cNvPr id="5" name="Content Placeholder 4" descr="images8CG86CR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286000"/>
            <a:ext cx="4289688" cy="2971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50 y/o woman referred to us</a:t>
            </a:r>
            <a:r>
              <a:rPr lang="en-US" dirty="0" smtClean="0"/>
              <a:t>…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596DD08F-9F5B-490E-97AE-5A02DC8C7952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Ambulatory status</a:t>
            </a:r>
          </a:p>
          <a:p>
            <a:r>
              <a:rPr lang="en-US" dirty="0" smtClean="0"/>
              <a:t>Osteoporosis</a:t>
            </a:r>
          </a:p>
          <a:p>
            <a:r>
              <a:rPr lang="en-US" dirty="0" err="1" smtClean="0"/>
              <a:t>Comminution</a:t>
            </a:r>
            <a:endParaRPr lang="en-US" dirty="0" smtClean="0"/>
          </a:p>
        </p:txBody>
      </p:sp>
      <p:pic>
        <p:nvPicPr>
          <p:cNvPr id="5" name="Content Placeholder 4" descr="images8CG86CR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286000"/>
            <a:ext cx="4289688" cy="2971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Ambulatory status</a:t>
            </a:r>
          </a:p>
          <a:p>
            <a:r>
              <a:rPr lang="en-US" dirty="0" smtClean="0"/>
              <a:t>Osteoporosis</a:t>
            </a:r>
          </a:p>
          <a:p>
            <a:r>
              <a:rPr lang="en-US" dirty="0" err="1" smtClean="0"/>
              <a:t>Comminution</a:t>
            </a:r>
            <a:endParaRPr lang="en-US" dirty="0" smtClean="0"/>
          </a:p>
          <a:p>
            <a:r>
              <a:rPr lang="en-US" dirty="0" smtClean="0"/>
              <a:t>Soft tissue</a:t>
            </a:r>
          </a:p>
        </p:txBody>
      </p:sp>
      <p:pic>
        <p:nvPicPr>
          <p:cNvPr id="5" name="Content Placeholder 4" descr="images8CG86CR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286000"/>
            <a:ext cx="4289688" cy="2971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Ambulatory status</a:t>
            </a:r>
          </a:p>
          <a:p>
            <a:r>
              <a:rPr lang="en-US" dirty="0" smtClean="0"/>
              <a:t>Osteoporosis</a:t>
            </a:r>
          </a:p>
          <a:p>
            <a:r>
              <a:rPr lang="en-US" dirty="0" err="1" smtClean="0"/>
              <a:t>Comminution</a:t>
            </a:r>
            <a:endParaRPr lang="en-US" dirty="0" smtClean="0"/>
          </a:p>
          <a:p>
            <a:r>
              <a:rPr lang="en-US" dirty="0" smtClean="0"/>
              <a:t>Soft tissue</a:t>
            </a:r>
          </a:p>
          <a:p>
            <a:r>
              <a:rPr lang="en-US" dirty="0" smtClean="0"/>
              <a:t>Open wound</a:t>
            </a:r>
          </a:p>
        </p:txBody>
      </p:sp>
      <p:pic>
        <p:nvPicPr>
          <p:cNvPr id="5" name="Content Placeholder 4" descr="images8CG86CR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286000"/>
            <a:ext cx="4289688" cy="2971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Ambulatory status</a:t>
            </a:r>
          </a:p>
          <a:p>
            <a:r>
              <a:rPr lang="en-US" dirty="0" smtClean="0"/>
              <a:t>Osteoporosis</a:t>
            </a:r>
          </a:p>
          <a:p>
            <a:r>
              <a:rPr lang="en-US" dirty="0" err="1" smtClean="0"/>
              <a:t>Comminution</a:t>
            </a:r>
            <a:endParaRPr lang="en-US" dirty="0" smtClean="0"/>
          </a:p>
          <a:p>
            <a:r>
              <a:rPr lang="en-US" dirty="0" smtClean="0"/>
              <a:t>Soft tissue</a:t>
            </a:r>
          </a:p>
          <a:p>
            <a:r>
              <a:rPr lang="en-US" dirty="0" smtClean="0"/>
              <a:t>Open wound</a:t>
            </a:r>
          </a:p>
          <a:p>
            <a:r>
              <a:rPr lang="en-US" dirty="0" smtClean="0"/>
              <a:t>Joint involvement</a:t>
            </a:r>
          </a:p>
        </p:txBody>
      </p:sp>
      <p:pic>
        <p:nvPicPr>
          <p:cNvPr id="5" name="Content Placeholder 4" descr="images8CG86CR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286000"/>
            <a:ext cx="4289688" cy="2971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Ambulatory status</a:t>
            </a:r>
          </a:p>
          <a:p>
            <a:r>
              <a:rPr lang="en-US" dirty="0" smtClean="0"/>
              <a:t>Osteoporosis</a:t>
            </a:r>
          </a:p>
          <a:p>
            <a:r>
              <a:rPr lang="en-US" dirty="0" err="1" smtClean="0"/>
              <a:t>Comminution</a:t>
            </a:r>
            <a:endParaRPr lang="en-US" dirty="0" smtClean="0"/>
          </a:p>
          <a:p>
            <a:r>
              <a:rPr lang="en-US" dirty="0" smtClean="0"/>
              <a:t>Soft tissue</a:t>
            </a:r>
          </a:p>
          <a:p>
            <a:r>
              <a:rPr lang="en-US" dirty="0" smtClean="0"/>
              <a:t>Open wound</a:t>
            </a:r>
          </a:p>
          <a:p>
            <a:r>
              <a:rPr lang="en-US" dirty="0" smtClean="0"/>
              <a:t>Joint involvement</a:t>
            </a:r>
          </a:p>
          <a:p>
            <a:r>
              <a:rPr lang="en-US" dirty="0" smtClean="0"/>
              <a:t>Isolated or multiple </a:t>
            </a:r>
            <a:r>
              <a:rPr lang="en-US" dirty="0" err="1" smtClean="0"/>
              <a:t>fx</a:t>
            </a:r>
            <a:endParaRPr lang="en-US" dirty="0"/>
          </a:p>
        </p:txBody>
      </p:sp>
      <p:pic>
        <p:nvPicPr>
          <p:cNvPr id="5" name="Content Placeholder 4" descr="images8CG86CR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286000"/>
            <a:ext cx="4289688" cy="2971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1-3A</a:t>
            </a:r>
          </a:p>
          <a:p>
            <a:pPr lvl="1"/>
            <a:r>
              <a:rPr lang="en-US" dirty="0" err="1" smtClean="0"/>
              <a:t>Immidiate</a:t>
            </a:r>
            <a:r>
              <a:rPr lang="en-US" dirty="0" smtClean="0"/>
              <a:t> or early internal fixation</a:t>
            </a:r>
          </a:p>
        </p:txBody>
      </p:sp>
      <p:pic>
        <p:nvPicPr>
          <p:cNvPr id="5" name="Content Placeholder 4" descr="TOORTHJ-9-332_F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62400" y="2667000"/>
            <a:ext cx="4533900" cy="2712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3B,3C</a:t>
            </a:r>
          </a:p>
          <a:p>
            <a:pPr lvl="1"/>
            <a:r>
              <a:rPr lang="en-US" dirty="0" smtClean="0"/>
              <a:t>external fixation with delayed internal fixation</a:t>
            </a:r>
          </a:p>
        </p:txBody>
      </p:sp>
      <p:pic>
        <p:nvPicPr>
          <p:cNvPr id="5" name="Content Placeholder 4" descr="3-Figure4-1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9528" y="1600200"/>
            <a:ext cx="3175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3B,3C</a:t>
            </a:r>
          </a:p>
          <a:p>
            <a:pPr lvl="1"/>
            <a:r>
              <a:rPr lang="en-US" dirty="0" smtClean="0"/>
              <a:t>external fixation with delayed internal fixation</a:t>
            </a:r>
          </a:p>
          <a:p>
            <a:pPr lvl="1"/>
            <a:r>
              <a:rPr lang="en-US" dirty="0" smtClean="0"/>
              <a:t>Debridement every 48 hour</a:t>
            </a:r>
          </a:p>
          <a:p>
            <a:pPr lvl="1"/>
            <a:endParaRPr lang="en-US" dirty="0" smtClean="0"/>
          </a:p>
        </p:txBody>
      </p:sp>
      <p:pic>
        <p:nvPicPr>
          <p:cNvPr id="5" name="Content Placeholder 4" descr="3-Figure4-1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9528" y="1600200"/>
            <a:ext cx="3175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3B,3C</a:t>
            </a:r>
          </a:p>
          <a:p>
            <a:pPr lvl="1"/>
            <a:r>
              <a:rPr lang="en-US" dirty="0" smtClean="0"/>
              <a:t>external fixation with delayed internal fixation</a:t>
            </a:r>
          </a:p>
          <a:p>
            <a:pPr lvl="1"/>
            <a:r>
              <a:rPr lang="en-US" dirty="0" smtClean="0"/>
              <a:t>Debridement every 48 hour</a:t>
            </a:r>
          </a:p>
          <a:p>
            <a:pPr lvl="1"/>
            <a:r>
              <a:rPr lang="en-US" dirty="0" smtClean="0"/>
              <a:t>Wound VAC or antibiotic beads are useful</a:t>
            </a:r>
          </a:p>
          <a:p>
            <a:pPr lvl="1"/>
            <a:endParaRPr lang="en-US" dirty="0" smtClean="0"/>
          </a:p>
        </p:txBody>
      </p:sp>
      <p:pic>
        <p:nvPicPr>
          <p:cNvPr id="5" name="Content Placeholder 4" descr="3-Figure4-1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9528" y="1600200"/>
            <a:ext cx="3175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</a:t>
            </a:r>
            <a:r>
              <a:rPr lang="en-US" dirty="0" err="1" smtClean="0"/>
              <a:t>fixator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2 anterior pins in proximal tibia</a:t>
            </a:r>
          </a:p>
          <a:p>
            <a:pPr lvl="1"/>
            <a:r>
              <a:rPr lang="en-US" dirty="0" smtClean="0"/>
              <a:t>2 anterior or lateral pins in the </a:t>
            </a:r>
            <a:r>
              <a:rPr lang="en-US" dirty="0" err="1" smtClean="0"/>
              <a:t>mid,proximal</a:t>
            </a:r>
            <a:r>
              <a:rPr lang="en-US" dirty="0" smtClean="0"/>
              <a:t> femur(</a:t>
            </a:r>
            <a:r>
              <a:rPr lang="en-US" dirty="0" smtClean="0">
                <a:solidFill>
                  <a:srgbClr val="FF0000"/>
                </a:solidFill>
              </a:rPr>
              <a:t>proximal to plate</a:t>
            </a:r>
            <a:r>
              <a:rPr lang="en-US" dirty="0" smtClean="0"/>
              <a:t>)</a:t>
            </a:r>
          </a:p>
        </p:txBody>
      </p:sp>
      <p:pic>
        <p:nvPicPr>
          <p:cNvPr id="7" name="Content Placeholder 6" descr="untitled.pnga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67000" y="3810000"/>
            <a:ext cx="5735367" cy="22700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96DD08F-9F5B-490E-97AE-5A02DC8C795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19936" y="1456664"/>
            <a:ext cx="5557309" cy="416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OTA type A</a:t>
            </a:r>
            <a:endParaRPr lang="en-US" dirty="0"/>
          </a:p>
        </p:txBody>
      </p:sp>
      <p:pic>
        <p:nvPicPr>
          <p:cNvPr id="5" name="Content Placeholder 4" descr="imagesD88CA6OX.jpg"/>
          <p:cNvPicPr>
            <a:picLocks noGrp="1" noChangeAspect="1"/>
          </p:cNvPicPr>
          <p:nvPr>
            <p:ph idx="1"/>
          </p:nvPr>
        </p:nvPicPr>
        <p:blipFill>
          <a:blip r:embed="rId2"/>
          <a:srcRect r="1176" b="51351"/>
          <a:stretch>
            <a:fillRect/>
          </a:stretch>
        </p:blipFill>
        <p:spPr>
          <a:xfrm>
            <a:off x="2743200" y="1981200"/>
            <a:ext cx="42672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OTA type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Open locked plating with lateral approach</a:t>
            </a:r>
          </a:p>
          <a:p>
            <a:endParaRPr lang="en-US" dirty="0"/>
          </a:p>
        </p:txBody>
      </p:sp>
      <p:pic>
        <p:nvPicPr>
          <p:cNvPr id="5" name="Content Placeholder 4" descr="00490-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62639"/>
            <a:ext cx="4038600" cy="36010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OTA type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Open locked plating with lateral approach</a:t>
            </a:r>
          </a:p>
          <a:p>
            <a:pPr lvl="1"/>
            <a:r>
              <a:rPr lang="en-US" dirty="0" smtClean="0"/>
              <a:t>95 angle blade</a:t>
            </a:r>
          </a:p>
          <a:p>
            <a:endParaRPr lang="en-US" dirty="0"/>
          </a:p>
        </p:txBody>
      </p:sp>
      <p:pic>
        <p:nvPicPr>
          <p:cNvPr id="5" name="Content Placeholder 4" descr="untitled.pngkj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87" y="2067719"/>
            <a:ext cx="3476625" cy="359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OTA type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Open locked plating with lateral approach</a:t>
            </a:r>
          </a:p>
          <a:p>
            <a:pPr lvl="1"/>
            <a:r>
              <a:rPr lang="en-US" dirty="0" smtClean="0"/>
              <a:t>95 angle blade</a:t>
            </a:r>
          </a:p>
          <a:p>
            <a:pPr lvl="1"/>
            <a:r>
              <a:rPr lang="en-US" dirty="0" smtClean="0"/>
              <a:t>DCS</a:t>
            </a:r>
          </a:p>
          <a:p>
            <a:endParaRPr lang="en-US" dirty="0"/>
          </a:p>
        </p:txBody>
      </p:sp>
      <p:pic>
        <p:nvPicPr>
          <p:cNvPr id="5" name="Content Placeholder 4" descr="fig4-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1752600"/>
            <a:ext cx="35244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OTA type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Open locked plating with lateral approach</a:t>
            </a:r>
          </a:p>
          <a:p>
            <a:pPr lvl="1"/>
            <a:r>
              <a:rPr lang="en-US" dirty="0" smtClean="0"/>
              <a:t>95 angle blade</a:t>
            </a:r>
          </a:p>
          <a:p>
            <a:pPr lvl="1"/>
            <a:r>
              <a:rPr lang="en-US" dirty="0" smtClean="0"/>
              <a:t>DCS</a:t>
            </a:r>
          </a:p>
          <a:p>
            <a:r>
              <a:rPr lang="en-US" dirty="0" smtClean="0"/>
              <a:t>Minimally invasive locked plating</a:t>
            </a:r>
          </a:p>
          <a:p>
            <a:endParaRPr lang="en-US" dirty="0"/>
          </a:p>
        </p:txBody>
      </p:sp>
      <p:pic>
        <p:nvPicPr>
          <p:cNvPr id="5" name="Content Placeholder 4" descr="untitled.pngdds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33800" y="2895600"/>
            <a:ext cx="5041062" cy="2962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OTA type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Open locked plating with lateral approach</a:t>
            </a:r>
          </a:p>
          <a:p>
            <a:pPr lvl="1"/>
            <a:r>
              <a:rPr lang="en-US" dirty="0" smtClean="0"/>
              <a:t>95 angle blade</a:t>
            </a:r>
          </a:p>
          <a:p>
            <a:pPr lvl="1"/>
            <a:r>
              <a:rPr lang="en-US" dirty="0" smtClean="0"/>
              <a:t>DCS</a:t>
            </a:r>
          </a:p>
          <a:p>
            <a:r>
              <a:rPr lang="en-US" dirty="0" smtClean="0"/>
              <a:t>Minimally invasive locked plating</a:t>
            </a:r>
          </a:p>
          <a:p>
            <a:r>
              <a:rPr lang="en-US" dirty="0" smtClean="0"/>
              <a:t>Locked retrograde nailing</a:t>
            </a:r>
          </a:p>
          <a:p>
            <a:endParaRPr lang="en-US" dirty="0"/>
          </a:p>
        </p:txBody>
      </p:sp>
      <p:pic>
        <p:nvPicPr>
          <p:cNvPr id="5" name="Content Placeholder 4" descr="untitled.pngz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2209800"/>
            <a:ext cx="3390900" cy="3390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OTA type B</a:t>
            </a:r>
            <a:endParaRPr lang="en-US" dirty="0"/>
          </a:p>
        </p:txBody>
      </p:sp>
      <p:pic>
        <p:nvPicPr>
          <p:cNvPr id="5" name="Content Placeholder 4" descr="imagesD88CA6OX.jpg"/>
          <p:cNvPicPr>
            <a:picLocks noGrp="1" noChangeAspect="1"/>
          </p:cNvPicPr>
          <p:nvPr>
            <p:ph idx="1"/>
          </p:nvPr>
        </p:nvPicPr>
        <p:blipFill>
          <a:blip r:embed="rId2"/>
          <a:srcRect t="48881" r="-4719"/>
          <a:stretch>
            <a:fillRect/>
          </a:stretch>
        </p:blipFill>
        <p:spPr>
          <a:xfrm>
            <a:off x="2667000" y="2133600"/>
            <a:ext cx="3962400" cy="33678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OTA type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Buttress plating</a:t>
            </a:r>
          </a:p>
        </p:txBody>
      </p:sp>
      <p:pic>
        <p:nvPicPr>
          <p:cNvPr id="5" name="Content Placeholder 4" descr="33_P050_i010_B21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68248"/>
            <a:ext cx="4038600" cy="29898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OTA type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Buttress plating</a:t>
            </a:r>
          </a:p>
          <a:p>
            <a:pPr lvl="1"/>
            <a:r>
              <a:rPr lang="en-US" dirty="0" smtClean="0"/>
              <a:t>Lag screw alone for </a:t>
            </a:r>
            <a:r>
              <a:rPr lang="en-US" dirty="0" err="1" smtClean="0"/>
              <a:t>undisplaced</a:t>
            </a:r>
            <a:r>
              <a:rPr lang="en-US" dirty="0" smtClean="0"/>
              <a:t> cases</a:t>
            </a:r>
          </a:p>
          <a:p>
            <a:endParaRPr lang="en-US" dirty="0"/>
          </a:p>
        </p:txBody>
      </p:sp>
      <p:pic>
        <p:nvPicPr>
          <p:cNvPr id="7" name="Content Placeholder 6" descr="imagesV9R89S9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2133600"/>
            <a:ext cx="2566987" cy="34094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OTA type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Buttress plating</a:t>
            </a:r>
          </a:p>
          <a:p>
            <a:pPr lvl="1"/>
            <a:r>
              <a:rPr lang="en-US" dirty="0" smtClean="0"/>
              <a:t>Lag screw alone for </a:t>
            </a:r>
            <a:r>
              <a:rPr lang="en-US" dirty="0" err="1" smtClean="0"/>
              <a:t>undisplaced</a:t>
            </a:r>
            <a:r>
              <a:rPr lang="en-US" dirty="0" smtClean="0"/>
              <a:t> cases</a:t>
            </a:r>
          </a:p>
          <a:p>
            <a:r>
              <a:rPr lang="en-US" dirty="0" smtClean="0"/>
              <a:t>Countersunk screws for </a:t>
            </a:r>
            <a:r>
              <a:rPr lang="en-US" dirty="0" err="1" smtClean="0"/>
              <a:t>hoffa</a:t>
            </a:r>
            <a:r>
              <a:rPr lang="en-US" dirty="0" smtClean="0"/>
              <a:t> </a:t>
            </a:r>
            <a:r>
              <a:rPr lang="en-US" dirty="0" err="1" smtClean="0"/>
              <a:t>fx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lightbox_eb4a90a0734c11e688ee89e7e1f363ae-Figure_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90339"/>
            <a:ext cx="4038600" cy="3145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treatment</a:t>
            </a:r>
            <a:endParaRPr lang="en-US" dirty="0"/>
          </a:p>
        </p:txBody>
      </p:sp>
      <p:pic>
        <p:nvPicPr>
          <p:cNvPr id="8" name="Content Placeholder 7" descr="colourbox170548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286000"/>
            <a:ext cx="7007876" cy="29948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OTA type C</a:t>
            </a:r>
            <a:endParaRPr lang="en-US" dirty="0"/>
          </a:p>
        </p:txBody>
      </p:sp>
      <p:pic>
        <p:nvPicPr>
          <p:cNvPr id="5" name="Content Placeholder 4" descr="images62ZMS6DC.jpg"/>
          <p:cNvPicPr>
            <a:picLocks noGrp="1" noChangeAspect="1"/>
          </p:cNvPicPr>
          <p:nvPr>
            <p:ph idx="1"/>
          </p:nvPr>
        </p:nvPicPr>
        <p:blipFill>
          <a:blip r:embed="rId2"/>
          <a:srcRect l="50000" t="47250"/>
          <a:stretch>
            <a:fillRect/>
          </a:stretch>
        </p:blipFill>
        <p:spPr>
          <a:xfrm>
            <a:off x="2667000" y="2133600"/>
            <a:ext cx="3441275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OTA type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Parapatellar</a:t>
            </a:r>
            <a:r>
              <a:rPr lang="en-US" dirty="0" smtClean="0"/>
              <a:t> </a:t>
            </a:r>
            <a:r>
              <a:rPr lang="en-US" dirty="0" err="1" smtClean="0"/>
              <a:t>arthrotomy</a:t>
            </a:r>
            <a:r>
              <a:rPr lang="en-US" dirty="0" smtClean="0"/>
              <a:t> for ORIF of </a:t>
            </a:r>
            <a:r>
              <a:rPr lang="en-US" dirty="0" err="1" smtClean="0"/>
              <a:t>articular</a:t>
            </a:r>
            <a:r>
              <a:rPr lang="en-US" dirty="0" smtClean="0"/>
              <a:t> fracture</a:t>
            </a:r>
          </a:p>
          <a:p>
            <a:pPr lvl="1"/>
            <a:r>
              <a:rPr lang="en-US" dirty="0" smtClean="0"/>
              <a:t>3.5,4.5 screws</a:t>
            </a:r>
            <a:endParaRPr lang="en-US" dirty="0"/>
          </a:p>
        </p:txBody>
      </p:sp>
      <p:pic>
        <p:nvPicPr>
          <p:cNvPr id="5" name="Content Placeholder 4" descr="p33_A030_i200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68248"/>
            <a:ext cx="4038600" cy="29898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OTA type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Parapatellar</a:t>
            </a:r>
            <a:r>
              <a:rPr lang="en-US" dirty="0" smtClean="0"/>
              <a:t> </a:t>
            </a:r>
            <a:r>
              <a:rPr lang="en-US" dirty="0" err="1" smtClean="0"/>
              <a:t>arthrotomy</a:t>
            </a:r>
            <a:r>
              <a:rPr lang="en-US" dirty="0" smtClean="0"/>
              <a:t> for ORIF of </a:t>
            </a:r>
            <a:r>
              <a:rPr lang="en-US" dirty="0" err="1" smtClean="0"/>
              <a:t>articular</a:t>
            </a:r>
            <a:r>
              <a:rPr lang="en-US" dirty="0" smtClean="0"/>
              <a:t> fracture </a:t>
            </a:r>
            <a:r>
              <a:rPr lang="en-US" dirty="0" smtClean="0">
                <a:solidFill>
                  <a:srgbClr val="FF0000"/>
                </a:solidFill>
              </a:rPr>
              <a:t>followed by</a:t>
            </a:r>
          </a:p>
          <a:p>
            <a:pPr lvl="1"/>
            <a:r>
              <a:rPr lang="en-US" dirty="0" smtClean="0"/>
              <a:t>Open locked plating</a:t>
            </a:r>
          </a:p>
        </p:txBody>
      </p:sp>
      <p:pic>
        <p:nvPicPr>
          <p:cNvPr id="5" name="Content Placeholder 4" descr="105012_02X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93027"/>
            <a:ext cx="4038600" cy="31403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OTA type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Parapatellar</a:t>
            </a:r>
            <a:r>
              <a:rPr lang="en-US" dirty="0" smtClean="0"/>
              <a:t> </a:t>
            </a:r>
            <a:r>
              <a:rPr lang="en-US" dirty="0" err="1" smtClean="0"/>
              <a:t>arthrotomy</a:t>
            </a:r>
            <a:r>
              <a:rPr lang="en-US" dirty="0" smtClean="0"/>
              <a:t> for ORIF of </a:t>
            </a:r>
            <a:r>
              <a:rPr lang="en-US" dirty="0" err="1" smtClean="0"/>
              <a:t>articular</a:t>
            </a:r>
            <a:r>
              <a:rPr lang="en-US" dirty="0" smtClean="0"/>
              <a:t> fracture </a:t>
            </a:r>
            <a:r>
              <a:rPr lang="en-US" dirty="0" smtClean="0">
                <a:solidFill>
                  <a:srgbClr val="FF0000"/>
                </a:solidFill>
              </a:rPr>
              <a:t>followed by</a:t>
            </a:r>
          </a:p>
          <a:p>
            <a:pPr lvl="1"/>
            <a:r>
              <a:rPr lang="en-US" dirty="0" smtClean="0"/>
              <a:t>Open locked plating</a:t>
            </a:r>
          </a:p>
          <a:p>
            <a:pPr lvl="1"/>
            <a:r>
              <a:rPr lang="en-US" dirty="0" smtClean="0"/>
              <a:t>Minimally invasive locked plating</a:t>
            </a:r>
          </a:p>
        </p:txBody>
      </p:sp>
      <p:pic>
        <p:nvPicPr>
          <p:cNvPr id="5" name="Content Placeholder 4" descr="untitled.pngaa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85188" y="3200400"/>
            <a:ext cx="4758812" cy="26873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OTA type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Parapatellar</a:t>
            </a:r>
            <a:r>
              <a:rPr lang="en-US" dirty="0" smtClean="0"/>
              <a:t> </a:t>
            </a:r>
            <a:r>
              <a:rPr lang="en-US" dirty="0" err="1" smtClean="0"/>
              <a:t>arthrotomy</a:t>
            </a:r>
            <a:r>
              <a:rPr lang="en-US" dirty="0" smtClean="0"/>
              <a:t> for ORIF of </a:t>
            </a:r>
            <a:r>
              <a:rPr lang="en-US" dirty="0" err="1" smtClean="0"/>
              <a:t>articular</a:t>
            </a:r>
            <a:r>
              <a:rPr lang="en-US" dirty="0" smtClean="0"/>
              <a:t> fracture </a:t>
            </a:r>
            <a:r>
              <a:rPr lang="en-US" dirty="0" smtClean="0">
                <a:solidFill>
                  <a:srgbClr val="FF0000"/>
                </a:solidFill>
              </a:rPr>
              <a:t>followed by</a:t>
            </a:r>
          </a:p>
          <a:p>
            <a:pPr lvl="1"/>
            <a:r>
              <a:rPr lang="en-US" dirty="0" smtClean="0"/>
              <a:t>Open locked plating</a:t>
            </a:r>
          </a:p>
          <a:p>
            <a:pPr lvl="1"/>
            <a:r>
              <a:rPr lang="en-US" dirty="0" smtClean="0"/>
              <a:t>Minimally invasive locked plating</a:t>
            </a:r>
          </a:p>
          <a:p>
            <a:pPr lvl="1"/>
            <a:r>
              <a:rPr lang="en-US" dirty="0" smtClean="0"/>
              <a:t>Locked retrograde nailing</a:t>
            </a:r>
            <a:endParaRPr lang="en-US" dirty="0"/>
          </a:p>
        </p:txBody>
      </p:sp>
      <p:pic>
        <p:nvPicPr>
          <p:cNvPr id="5" name="Content Placeholder 4" descr="untitled.pngaaa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3357" y="1600200"/>
            <a:ext cx="290828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biomechanics</a:t>
            </a:r>
            <a:endParaRPr lang="en-US" dirty="0"/>
          </a:p>
        </p:txBody>
      </p:sp>
      <p:pic>
        <p:nvPicPr>
          <p:cNvPr id="6" name="Content Placeholder 5" descr="images0EFXML9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133600"/>
            <a:ext cx="7010400" cy="30995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biomechanics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reduction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 descr="image-5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6415" t="55791" r="26415" b="-3590"/>
          <a:stretch>
            <a:fillRect/>
          </a:stretch>
        </p:blipFill>
        <p:spPr>
          <a:xfrm>
            <a:off x="4191000" y="2743200"/>
            <a:ext cx="3930316" cy="2987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biomechanics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reduction</a:t>
            </a:r>
          </a:p>
          <a:p>
            <a:r>
              <a:rPr lang="en-US" dirty="0" smtClean="0"/>
              <a:t>Indirect reduction (bridge plating)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 descr="untitled.pngzz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2901" r="50944" b="9277"/>
          <a:stretch>
            <a:fillRect/>
          </a:stretch>
        </p:blipFill>
        <p:spPr>
          <a:xfrm>
            <a:off x="4343400" y="1752600"/>
            <a:ext cx="3505200" cy="4448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biomechanics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reduction</a:t>
            </a:r>
          </a:p>
          <a:p>
            <a:pPr lvl="1"/>
            <a:r>
              <a:rPr lang="en-US" dirty="0" smtClean="0"/>
              <a:t>Fracture site </a:t>
            </a:r>
            <a:r>
              <a:rPr lang="en-US" dirty="0" smtClean="0">
                <a:solidFill>
                  <a:srgbClr val="FF0000"/>
                </a:solidFill>
              </a:rPr>
              <a:t>gapping</a:t>
            </a:r>
            <a:r>
              <a:rPr lang="en-US" dirty="0" smtClean="0"/>
              <a:t> causes nonunion and device failure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 descr="article_2016_12_22_174_img_yuon_brandon_femoralnonunion_fig5_563x344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86200" y="3200400"/>
            <a:ext cx="4925327" cy="30094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biomechanics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reduction</a:t>
            </a:r>
          </a:p>
          <a:p>
            <a:pPr lvl="1"/>
            <a:r>
              <a:rPr lang="en-US" dirty="0" smtClean="0"/>
              <a:t>Fracture site gapping causes nonunion and device failure</a:t>
            </a:r>
          </a:p>
          <a:p>
            <a:pPr lvl="1"/>
            <a:r>
              <a:rPr lang="en-US" dirty="0" smtClean="0"/>
              <a:t>Eight cortices of fixation above and below fracture site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 descr="402_2019_3172_Fig3_HTML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41509" r="28302" b="4097"/>
          <a:stretch>
            <a:fillRect/>
          </a:stretch>
        </p:blipFill>
        <p:spPr>
          <a:xfrm>
            <a:off x="5562600" y="1752600"/>
            <a:ext cx="2209800" cy="47039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Joint anatomic reduction</a:t>
            </a:r>
          </a:p>
        </p:txBody>
      </p:sp>
      <p:pic>
        <p:nvPicPr>
          <p:cNvPr id="5" name="Content Placeholder 4" descr="knee-anteroposterior-radiograph_imagelarg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06485"/>
            <a:ext cx="4038600" cy="31133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biomechanics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</a:t>
            </a:r>
            <a:r>
              <a:rPr lang="en-US" dirty="0" smtClean="0"/>
              <a:t>reduction(bridge plating)</a:t>
            </a:r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 descr="32_P083_i020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62400" y="2209800"/>
            <a:ext cx="4800600" cy="35539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biomechanics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reduction</a:t>
            </a:r>
            <a:endParaRPr lang="en-US" dirty="0" smtClean="0"/>
          </a:p>
          <a:p>
            <a:pPr lvl="1"/>
            <a:r>
              <a:rPr lang="en-US" dirty="0" smtClean="0"/>
              <a:t>A stiff construct causes failure (impairs </a:t>
            </a:r>
            <a:r>
              <a:rPr lang="en-US" dirty="0" smtClean="0">
                <a:solidFill>
                  <a:srgbClr val="FF0000"/>
                </a:solidFill>
              </a:rPr>
              <a:t>secondary bone healing</a:t>
            </a:r>
            <a:r>
              <a:rPr lang="en-US" dirty="0" smtClean="0"/>
              <a:t>)</a:t>
            </a:r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 descr="secondary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38600" y="4114800"/>
            <a:ext cx="4390433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biomechanics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reduction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 smtClean="0"/>
              <a:t>longer plates with well spaced cortical screws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 descr="4-Figure2-1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3962" r="35849" b="6510"/>
          <a:stretch>
            <a:fillRect/>
          </a:stretch>
        </p:blipFill>
        <p:spPr>
          <a:xfrm>
            <a:off x="5867400" y="1828800"/>
            <a:ext cx="2133600" cy="46731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biomechanics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reduction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 smtClean="0"/>
              <a:t>more </a:t>
            </a:r>
            <a:r>
              <a:rPr lang="en-US" dirty="0" smtClean="0"/>
              <a:t>than 50% of screw holes filled</a:t>
            </a:r>
          </a:p>
          <a:p>
            <a:pPr lvl="2"/>
            <a:r>
              <a:rPr lang="en-US" dirty="0" smtClean="0"/>
              <a:t>Prevents stress concentration and implant breakage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 descr="A117767_1_En_22_Fig1b_HTM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08498"/>
            <a:ext cx="4038600" cy="37093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methods to control implant stiffness</a:t>
            </a:r>
            <a:endParaRPr lang="en-US" dirty="0"/>
          </a:p>
        </p:txBody>
      </p:sp>
      <p:pic>
        <p:nvPicPr>
          <p:cNvPr id="6" name="Content Placeholder 5" descr="untitled.pngq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38400"/>
            <a:ext cx="7010798" cy="28043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methods to control implant stiffness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FCL</a:t>
            </a:r>
          </a:p>
          <a:p>
            <a:pPr lvl="1"/>
            <a:r>
              <a:rPr lang="en-US" dirty="0" smtClean="0"/>
              <a:t>Far cortical locking</a:t>
            </a:r>
            <a:endParaRPr lang="en-US" dirty="0" smtClean="0"/>
          </a:p>
        </p:txBody>
      </p:sp>
      <p:pic>
        <p:nvPicPr>
          <p:cNvPr id="5" name="Content Placeholder 4" descr="untitled.pngz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14800" y="2133600"/>
            <a:ext cx="4648200" cy="41408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methods to control implant stiffness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FCL</a:t>
            </a:r>
          </a:p>
          <a:p>
            <a:r>
              <a:rPr lang="en-US" dirty="0" smtClean="0"/>
              <a:t>Slotting of near-cortical </a:t>
            </a:r>
            <a:r>
              <a:rPr lang="en-US" dirty="0" smtClean="0"/>
              <a:t>holes</a:t>
            </a:r>
            <a:endParaRPr lang="en-US" dirty="0" smtClean="0"/>
          </a:p>
        </p:txBody>
      </p:sp>
      <p:pic>
        <p:nvPicPr>
          <p:cNvPr id="5" name="Content Placeholder 4" descr="untitled.pngvv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2362200"/>
            <a:ext cx="3695700" cy="3695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methods to control implant stiffness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FCL</a:t>
            </a:r>
          </a:p>
          <a:p>
            <a:r>
              <a:rPr lang="en-US" dirty="0" smtClean="0"/>
              <a:t>Slotting of near-cortical holes</a:t>
            </a:r>
          </a:p>
          <a:p>
            <a:r>
              <a:rPr lang="en-US" dirty="0" smtClean="0"/>
              <a:t>Threaded screw head inserts</a:t>
            </a:r>
            <a:endParaRPr lang="en-US" dirty="0"/>
          </a:p>
        </p:txBody>
      </p:sp>
      <p:pic>
        <p:nvPicPr>
          <p:cNvPr id="5" name="Content Placeholder 4" descr="inserts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97406"/>
            <a:ext cx="4038600" cy="35315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Why??? </a:t>
            </a:r>
            <a:endParaRPr lang="en-US" dirty="0"/>
          </a:p>
        </p:txBody>
      </p:sp>
      <p:pic>
        <p:nvPicPr>
          <p:cNvPr id="4" name="Content Placeholder 3" descr="596DD08F-9F5B-490E-97AE-5A02DC8C795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46300" y="2044700"/>
            <a:ext cx="47752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Joint anatomic reduction</a:t>
            </a:r>
          </a:p>
          <a:p>
            <a:r>
              <a:rPr lang="en-US" dirty="0" smtClean="0"/>
              <a:t>Stable internal fixation</a:t>
            </a:r>
          </a:p>
        </p:txBody>
      </p:sp>
      <p:pic>
        <p:nvPicPr>
          <p:cNvPr id="5" name="Content Placeholder 4" descr="PE3716f07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7725" y="2434431"/>
            <a:ext cx="401955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Joint anatomic reduction</a:t>
            </a:r>
          </a:p>
          <a:p>
            <a:r>
              <a:rPr lang="en-US" dirty="0" smtClean="0"/>
              <a:t>Stable internal fixation</a:t>
            </a:r>
          </a:p>
          <a:p>
            <a:r>
              <a:rPr lang="en-US" dirty="0" smtClean="0"/>
              <a:t>Early ROM</a:t>
            </a:r>
            <a:endParaRPr lang="en-US" dirty="0"/>
          </a:p>
        </p:txBody>
      </p:sp>
      <p:pic>
        <p:nvPicPr>
          <p:cNvPr id="5" name="Content Placeholder 4" descr="images9TI48OQ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2209800"/>
            <a:ext cx="3762810" cy="289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in younger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Restoration of </a:t>
            </a:r>
            <a:r>
              <a:rPr lang="en-US" dirty="0" smtClean="0">
                <a:solidFill>
                  <a:srgbClr val="FF0000"/>
                </a:solidFill>
              </a:rPr>
              <a:t>length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distal-femur-AP-surgery-0001-Copy-1-180x3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5000" y="1981200"/>
            <a:ext cx="2260759" cy="37679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in younger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Restoration of length</a:t>
            </a:r>
          </a:p>
          <a:p>
            <a:r>
              <a:rPr lang="en-US" dirty="0" smtClean="0"/>
              <a:t>Axial alignment</a:t>
            </a:r>
          </a:p>
        </p:txBody>
      </p:sp>
      <p:pic>
        <p:nvPicPr>
          <p:cNvPr id="7" name="Content Placeholder 6" descr="images8SBEUU7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3600" y="1600200"/>
            <a:ext cx="137351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618</Words>
  <Application>Microsoft Office PowerPoint</Application>
  <PresentationFormat>On-screen Show (4:3)</PresentationFormat>
  <Paragraphs>186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Distal femur fracture treatment</vt:lpstr>
      <vt:lpstr>Slide 2</vt:lpstr>
      <vt:lpstr>Slide 3</vt:lpstr>
      <vt:lpstr>Goal of treatment</vt:lpstr>
      <vt:lpstr>Goal of treatment</vt:lpstr>
      <vt:lpstr>Goal of treatment</vt:lpstr>
      <vt:lpstr>Goal of treatment</vt:lpstr>
      <vt:lpstr>Goal in younger patients</vt:lpstr>
      <vt:lpstr>Goal in younger patients</vt:lpstr>
      <vt:lpstr>Goal in younger patients</vt:lpstr>
      <vt:lpstr>Goal in elderly osteoporotic patient</vt:lpstr>
      <vt:lpstr>Tumor prosthesis</vt:lpstr>
      <vt:lpstr>Recommended devices</vt:lpstr>
      <vt:lpstr>Recommended devices</vt:lpstr>
      <vt:lpstr>Timing of surgery</vt:lpstr>
      <vt:lpstr>Timing of surgery</vt:lpstr>
      <vt:lpstr>Surgical decision making</vt:lpstr>
      <vt:lpstr>Surgical decision making</vt:lpstr>
      <vt:lpstr>Surgical decision making</vt:lpstr>
      <vt:lpstr>Surgical decision making</vt:lpstr>
      <vt:lpstr>Surgical decision making</vt:lpstr>
      <vt:lpstr>Surgical decision making</vt:lpstr>
      <vt:lpstr>Surgical decision making</vt:lpstr>
      <vt:lpstr>Surgical decision making</vt:lpstr>
      <vt:lpstr>Open fractures</vt:lpstr>
      <vt:lpstr>Open fractures</vt:lpstr>
      <vt:lpstr>Open fractures</vt:lpstr>
      <vt:lpstr>Open fractures</vt:lpstr>
      <vt:lpstr>External fixator</vt:lpstr>
      <vt:lpstr>OTA type A</vt:lpstr>
      <vt:lpstr>OTA type A</vt:lpstr>
      <vt:lpstr>OTA type A</vt:lpstr>
      <vt:lpstr>OTA type A</vt:lpstr>
      <vt:lpstr>OTA type A</vt:lpstr>
      <vt:lpstr>OTA type A</vt:lpstr>
      <vt:lpstr>OTA type B</vt:lpstr>
      <vt:lpstr>OTA type B</vt:lpstr>
      <vt:lpstr>OTA type B</vt:lpstr>
      <vt:lpstr>OTA type B</vt:lpstr>
      <vt:lpstr>OTA type C</vt:lpstr>
      <vt:lpstr>OTA type C</vt:lpstr>
      <vt:lpstr>OTA type C</vt:lpstr>
      <vt:lpstr>OTA type C</vt:lpstr>
      <vt:lpstr>OTA type C</vt:lpstr>
      <vt:lpstr>Fracture biomechanics</vt:lpstr>
      <vt:lpstr>Fracture biomechanics</vt:lpstr>
      <vt:lpstr>Fracture biomechanics</vt:lpstr>
      <vt:lpstr>Fracture biomechanics</vt:lpstr>
      <vt:lpstr>Fracture biomechanics</vt:lpstr>
      <vt:lpstr>Fracture biomechanics</vt:lpstr>
      <vt:lpstr>Fracture biomechanics</vt:lpstr>
      <vt:lpstr>Fracture biomechanics</vt:lpstr>
      <vt:lpstr>Fracture biomechanics</vt:lpstr>
      <vt:lpstr>New methods to control implant stiffness</vt:lpstr>
      <vt:lpstr>New methods to control implant stiffness</vt:lpstr>
      <vt:lpstr>New methods to control implant stiffness</vt:lpstr>
      <vt:lpstr>New methods to control implant stiffness</vt:lpstr>
      <vt:lpstr>Why???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Around knee fracture treatment</dc:title>
  <dc:creator>Dr Salman</dc:creator>
  <cp:lastModifiedBy>Dr Salman</cp:lastModifiedBy>
  <cp:revision>47</cp:revision>
  <dcterms:created xsi:type="dcterms:W3CDTF">2006-08-16T00:00:00Z</dcterms:created>
  <dcterms:modified xsi:type="dcterms:W3CDTF">2021-05-28T06:09:33Z</dcterms:modified>
</cp:coreProperties>
</file>